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711" y="228600"/>
            <a:ext cx="61037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6600"/>
                </a:solidFill>
              </a:rPr>
              <a:t>Volvox</a:t>
            </a:r>
            <a:endParaRPr lang="en-US" sz="4400" b="1" i="1" dirty="0">
              <a:solidFill>
                <a:srgbClr val="0066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Structure, Reproduction, Life cycle </a:t>
            </a:r>
            <a:endParaRPr lang="en-IN" sz="32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846" y="5232737"/>
            <a:ext cx="7600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6600"/>
                </a:solidFill>
              </a:rPr>
              <a:t>Dr. </a:t>
            </a:r>
            <a:r>
              <a:rPr lang="en-US" sz="3600" b="1" i="1" dirty="0" err="1" smtClean="0">
                <a:solidFill>
                  <a:srgbClr val="006600"/>
                </a:solidFill>
              </a:rPr>
              <a:t>Trilok</a:t>
            </a:r>
            <a:r>
              <a:rPr lang="en-US" sz="3600" b="1" i="1" dirty="0" smtClean="0">
                <a:solidFill>
                  <a:srgbClr val="006600"/>
                </a:solidFill>
              </a:rPr>
              <a:t> Kumar</a:t>
            </a:r>
            <a:endParaRPr lang="en-US" sz="3600" b="1" i="1" dirty="0">
              <a:solidFill>
                <a:srgbClr val="0066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Govt. Digvijay Autonomous PG College, Rajnandgaon, C.G.</a:t>
            </a:r>
            <a:endParaRPr lang="en-IN" sz="2400" b="1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2755891" y="1435626"/>
            <a:ext cx="3797309" cy="3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32" y="-51375"/>
            <a:ext cx="821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Diagrammatic representation of Asexual </a:t>
            </a:r>
            <a:r>
              <a:rPr lang="en-US" sz="2800" b="1" dirty="0">
                <a:solidFill>
                  <a:srgbClr val="FF0000"/>
                </a:solidFill>
              </a:rPr>
              <a:t>reproduction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6" t="20482" r="25000" b="10000"/>
          <a:stretch/>
        </p:blipFill>
        <p:spPr bwMode="auto">
          <a:xfrm>
            <a:off x="152400" y="457201"/>
            <a:ext cx="721632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0171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A-D : Development of </a:t>
            </a:r>
            <a:r>
              <a:rPr lang="en-US" b="1" i="1" dirty="0" err="1" smtClean="0">
                <a:solidFill>
                  <a:srgbClr val="C00000"/>
                </a:solidFill>
              </a:rPr>
              <a:t>plakea</a:t>
            </a:r>
            <a:r>
              <a:rPr lang="en-US" b="1" i="1" dirty="0" smtClean="0">
                <a:solidFill>
                  <a:srgbClr val="C00000"/>
                </a:solidFill>
              </a:rPr>
              <a:t> stage (from 2 to 8 celled stage)               E: 16 celled staged     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 F: </a:t>
            </a:r>
            <a:r>
              <a:rPr lang="en-US" b="1" i="1" dirty="0">
                <a:solidFill>
                  <a:srgbClr val="C00000"/>
                </a:solidFill>
              </a:rPr>
              <a:t>formation of </a:t>
            </a:r>
            <a:r>
              <a:rPr lang="en-US" b="1" i="1" dirty="0" smtClean="0">
                <a:solidFill>
                  <a:srgbClr val="C00000"/>
                </a:solidFill>
              </a:rPr>
              <a:t>Hollow sphere &amp; </a:t>
            </a:r>
            <a:r>
              <a:rPr lang="en-US" b="1" i="1" dirty="0" err="1" smtClean="0">
                <a:solidFill>
                  <a:srgbClr val="C00000"/>
                </a:solidFill>
              </a:rPr>
              <a:t>Phialopore</a:t>
            </a:r>
            <a:r>
              <a:rPr lang="en-US" b="1" i="1" dirty="0" smtClean="0">
                <a:solidFill>
                  <a:srgbClr val="C00000"/>
                </a:solidFill>
              </a:rPr>
              <a:t>      </a:t>
            </a:r>
          </a:p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 G-H: Stages of Inversion and formation of Inverted colony                 I: Daughter colony</a:t>
            </a:r>
            <a:endParaRPr lang="en-IN" b="1" i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5"/>
          <a:stretch/>
        </p:blipFill>
        <p:spPr>
          <a:xfrm>
            <a:off x="7363908" y="4572000"/>
            <a:ext cx="170389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770" y="-51375"/>
            <a:ext cx="325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Sexual Reproduction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Sexual reproduction in </a:t>
            </a:r>
            <a:r>
              <a:rPr lang="en-US" sz="2400" b="1" i="1" dirty="0" err="1" smtClean="0"/>
              <a:t>Volvox</a:t>
            </a:r>
            <a:r>
              <a:rPr lang="en-US" sz="2400" b="1" dirty="0" smtClean="0"/>
              <a:t> is </a:t>
            </a:r>
            <a:r>
              <a:rPr lang="en-US" sz="2400" b="1" dirty="0" err="1" smtClean="0">
                <a:solidFill>
                  <a:srgbClr val="FF0000"/>
                </a:solidFill>
              </a:rPr>
              <a:t>Oogamous</a:t>
            </a:r>
            <a:r>
              <a:rPr lang="en-US" sz="2400" b="1" dirty="0" smtClean="0">
                <a:solidFill>
                  <a:srgbClr val="FF0000"/>
                </a:solidFill>
              </a:rPr>
              <a:t> Type</a:t>
            </a:r>
            <a:r>
              <a:rPr lang="en-US" sz="24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Male sex organ is called </a:t>
            </a:r>
            <a:r>
              <a:rPr lang="en-US" sz="2400" b="1" dirty="0" err="1" smtClean="0">
                <a:solidFill>
                  <a:srgbClr val="FF0000"/>
                </a:solidFill>
              </a:rPr>
              <a:t>Antherida</a:t>
            </a:r>
            <a:r>
              <a:rPr lang="en-US" sz="2400" b="1" dirty="0" smtClean="0"/>
              <a:t> &amp; Female sex organ  is called </a:t>
            </a:r>
            <a:r>
              <a:rPr lang="en-US" sz="2400" b="1" dirty="0" err="1" smtClean="0">
                <a:solidFill>
                  <a:srgbClr val="FF0000"/>
                </a:solidFill>
              </a:rPr>
              <a:t>Oogonia</a:t>
            </a:r>
            <a:r>
              <a:rPr lang="en-US" sz="24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/>
              <a:t>Male and </a:t>
            </a:r>
            <a:r>
              <a:rPr lang="en-US" sz="2400" b="1" dirty="0" err="1" smtClean="0"/>
              <a:t>feamle</a:t>
            </a:r>
            <a:r>
              <a:rPr lang="en-US" sz="2400" b="1" dirty="0" smtClean="0"/>
              <a:t> sex organ may be formed in same or different </a:t>
            </a:r>
            <a:r>
              <a:rPr lang="en-US" sz="2400" b="1" dirty="0" err="1" smtClean="0"/>
              <a:t>thalli</a:t>
            </a:r>
            <a:r>
              <a:rPr lang="en-US" sz="24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i="1" dirty="0" err="1" smtClean="0"/>
              <a:t>Volvox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aureus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is </a:t>
            </a:r>
            <a:r>
              <a:rPr lang="en-US" sz="2400" b="1" dirty="0" err="1" smtClean="0">
                <a:solidFill>
                  <a:srgbClr val="FF0000"/>
                </a:solidFill>
              </a:rPr>
              <a:t>Dioecious</a:t>
            </a:r>
            <a:r>
              <a:rPr lang="en-US" sz="2400" b="1" dirty="0" smtClean="0"/>
              <a:t> </a:t>
            </a:r>
            <a:r>
              <a:rPr lang="en-US" sz="2400" b="1" dirty="0"/>
              <a:t>(heterothallic</a:t>
            </a:r>
            <a:r>
              <a:rPr lang="en-US" sz="2400" b="1" dirty="0" smtClean="0"/>
              <a:t>) </a:t>
            </a:r>
            <a:r>
              <a:rPr lang="en-US" sz="2400" b="1" i="1" dirty="0" smtClean="0"/>
              <a:t>and </a:t>
            </a:r>
            <a:r>
              <a:rPr lang="en-US" sz="2400" b="1" i="1" dirty="0" err="1" smtClean="0"/>
              <a:t>Volvox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globator</a:t>
            </a:r>
            <a:r>
              <a:rPr lang="en-US" sz="2400" b="1" dirty="0" smtClean="0"/>
              <a:t> is </a:t>
            </a:r>
            <a:r>
              <a:rPr lang="en-US" sz="2400" b="1" dirty="0" err="1" smtClean="0">
                <a:solidFill>
                  <a:srgbClr val="FF0000"/>
                </a:solidFill>
              </a:rPr>
              <a:t>Monoecious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(homothallic</a:t>
            </a:r>
            <a:r>
              <a:rPr lang="en-US" sz="2400" b="1" dirty="0" smtClean="0"/>
              <a:t>).</a:t>
            </a:r>
            <a:endParaRPr lang="en-US" sz="2400" b="1" i="1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i="1" dirty="0" err="1" smtClean="0"/>
              <a:t>Volvox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aureus</a:t>
            </a:r>
            <a:r>
              <a:rPr lang="en-US" sz="2400" b="1" dirty="0"/>
              <a:t> is </a:t>
            </a:r>
            <a:r>
              <a:rPr lang="en-US" sz="2400" b="1" dirty="0" err="1" smtClean="0"/>
              <a:t>dioecious</a:t>
            </a:r>
            <a:r>
              <a:rPr lang="en-US" sz="2400" b="1" dirty="0" smtClean="0"/>
              <a:t>, </a:t>
            </a:r>
            <a:r>
              <a:rPr lang="en-US" sz="2400" b="1" dirty="0"/>
              <a:t>meaning male and female gametes are produced on separate colonies. In contrast, </a:t>
            </a:r>
            <a:r>
              <a:rPr lang="en-US" sz="2400" b="1" i="1" dirty="0" err="1"/>
              <a:t>Volvox</a:t>
            </a:r>
            <a:r>
              <a:rPr lang="en-US" sz="2400" b="1" i="1" dirty="0"/>
              <a:t> </a:t>
            </a:r>
            <a:r>
              <a:rPr lang="en-US" sz="2400" b="1" i="1" dirty="0" err="1"/>
              <a:t>globator</a:t>
            </a:r>
            <a:r>
              <a:rPr lang="en-US" sz="2400" b="1" dirty="0"/>
              <a:t> is </a:t>
            </a:r>
            <a:r>
              <a:rPr lang="en-US" sz="2400" b="1" dirty="0" err="1"/>
              <a:t>monoecious</a:t>
            </a:r>
            <a:r>
              <a:rPr lang="en-US" sz="2400" b="1" dirty="0"/>
              <a:t> </a:t>
            </a:r>
            <a:r>
              <a:rPr lang="en-US" sz="2400" b="1" dirty="0" smtClean="0"/>
              <a:t>with </a:t>
            </a:r>
            <a:r>
              <a:rPr lang="en-US" sz="2400" b="1" dirty="0"/>
              <a:t>both antheridia and </a:t>
            </a:r>
            <a:r>
              <a:rPr lang="en-US" sz="2400" b="1" dirty="0" err="1"/>
              <a:t>oogonia</a:t>
            </a:r>
            <a:r>
              <a:rPr lang="en-US" sz="2400" b="1" dirty="0"/>
              <a:t> developing within the same </a:t>
            </a:r>
            <a:r>
              <a:rPr lang="en-US" sz="2400" b="1" dirty="0" smtClean="0"/>
              <a:t>colony.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049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435" y="-51375"/>
            <a:ext cx="4646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A. Development of Antheridia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57200"/>
            <a:ext cx="83820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/>
              <a:t>The development of antheridium starts with formation of </a:t>
            </a:r>
            <a:r>
              <a:rPr lang="en-US" sz="2100" b="1" dirty="0" err="1">
                <a:solidFill>
                  <a:srgbClr val="FF0000"/>
                </a:solidFill>
              </a:rPr>
              <a:t>antheridial</a:t>
            </a:r>
            <a:r>
              <a:rPr lang="en-US" sz="2100" b="1" dirty="0">
                <a:solidFill>
                  <a:srgbClr val="FF0000"/>
                </a:solidFill>
              </a:rPr>
              <a:t> initial or </a:t>
            </a:r>
            <a:r>
              <a:rPr lang="en-US" sz="2100" b="1" dirty="0" err="1">
                <a:solidFill>
                  <a:srgbClr val="FF0000"/>
                </a:solidFill>
              </a:rPr>
              <a:t>androgonidial</a:t>
            </a:r>
            <a:r>
              <a:rPr lang="en-US" sz="2100" b="1" dirty="0">
                <a:solidFill>
                  <a:srgbClr val="FF0000"/>
                </a:solidFill>
              </a:rPr>
              <a:t> cell </a:t>
            </a:r>
            <a:r>
              <a:rPr lang="en-US" sz="2100" b="1" dirty="0"/>
              <a:t>mostly in posterior side of the colony.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/>
              <a:t>initial cells </a:t>
            </a:r>
            <a:r>
              <a:rPr lang="en-US" sz="2100" b="1" dirty="0" smtClean="0"/>
              <a:t>become </a:t>
            </a:r>
            <a:r>
              <a:rPr lang="en-US" sz="2100" b="1" dirty="0" smtClean="0">
                <a:solidFill>
                  <a:srgbClr val="FF0000"/>
                </a:solidFill>
              </a:rPr>
              <a:t>enlarge</a:t>
            </a:r>
            <a:r>
              <a:rPr lang="en-US" sz="2100" b="1" dirty="0">
                <a:solidFill>
                  <a:srgbClr val="FF0000"/>
                </a:solidFill>
              </a:rPr>
              <a:t>, lose flagella, protoplasm becomes dense and nucleus becomes larger</a:t>
            </a:r>
            <a:r>
              <a:rPr lang="en-US" sz="2100" b="1" dirty="0"/>
              <a:t>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 err="1"/>
              <a:t>antheridial</a:t>
            </a:r>
            <a:r>
              <a:rPr lang="en-US" sz="2100" b="1" dirty="0"/>
              <a:t> initial shifts inside towards cavity and remains connected to other vegetative cells through cytoplasmic </a:t>
            </a:r>
            <a:r>
              <a:rPr lang="en-US" sz="2100" b="1" dirty="0" smtClean="0"/>
              <a:t>strands.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/>
              <a:t>protoplast of </a:t>
            </a:r>
            <a:r>
              <a:rPr lang="en-US" sz="2100" b="1" dirty="0" err="1">
                <a:solidFill>
                  <a:srgbClr val="FF0000"/>
                </a:solidFill>
              </a:rPr>
              <a:t>antheridial</a:t>
            </a:r>
            <a:r>
              <a:rPr lang="en-US" sz="2100" b="1" dirty="0">
                <a:solidFill>
                  <a:srgbClr val="FF0000"/>
                </a:solidFill>
              </a:rPr>
              <a:t> initial divides</a:t>
            </a:r>
            <a:r>
              <a:rPr lang="en-US" sz="2100" b="1" dirty="0"/>
              <a:t>, longitudinally to form 16-512 elongated cells.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/>
              <a:t>cells remain in plate like structure or arrange in a hollow sphere.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/>
              <a:t>inversion of cells also takes place as in asexual reproduction</a:t>
            </a:r>
            <a:r>
              <a:rPr lang="en-US" sz="2100" b="1" dirty="0" smtClean="0"/>
              <a:t>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Each </a:t>
            </a:r>
            <a:r>
              <a:rPr lang="en-US" sz="2100" b="1" dirty="0"/>
              <a:t>cell differentiates in </a:t>
            </a:r>
            <a:r>
              <a:rPr lang="en-US" sz="2100" b="1" dirty="0" err="1"/>
              <a:t>antherozoid</a:t>
            </a:r>
            <a:r>
              <a:rPr lang="en-US" sz="2100" b="1" dirty="0"/>
              <a:t> or </a:t>
            </a:r>
            <a:r>
              <a:rPr lang="en-US" sz="2100" b="1" dirty="0" smtClean="0"/>
              <a:t>spermatozoid.</a:t>
            </a:r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/>
              <a:t>The </a:t>
            </a:r>
            <a:r>
              <a:rPr lang="en-US" sz="2100" b="1" dirty="0" err="1"/>
              <a:t>antherozoid</a:t>
            </a:r>
            <a:r>
              <a:rPr lang="en-US" sz="2100" b="1" dirty="0"/>
              <a:t> is </a:t>
            </a:r>
            <a:r>
              <a:rPr lang="en-US" sz="2100" b="1" dirty="0">
                <a:solidFill>
                  <a:srgbClr val="FF0000"/>
                </a:solidFill>
              </a:rPr>
              <a:t>spindle shaped, elongated, bi-flagellated structure containing two contractile vacuoles, nucleus, cup shape chloroplast, </a:t>
            </a:r>
            <a:r>
              <a:rPr lang="en-US" sz="2100" b="1" dirty="0" err="1">
                <a:solidFill>
                  <a:srgbClr val="FF0000"/>
                </a:solidFill>
              </a:rPr>
              <a:t>pyrenoid</a:t>
            </a:r>
            <a:r>
              <a:rPr lang="en-US" sz="2100" b="1" dirty="0">
                <a:solidFill>
                  <a:srgbClr val="FF0000"/>
                </a:solidFill>
              </a:rPr>
              <a:t> and eye spot</a:t>
            </a:r>
            <a:r>
              <a:rPr lang="en-US" sz="2100" b="1" dirty="0"/>
              <a:t>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It </a:t>
            </a:r>
            <a:r>
              <a:rPr lang="en-US" sz="2100" b="1" dirty="0"/>
              <a:t>is pale yellow or green in </a:t>
            </a:r>
            <a:r>
              <a:rPr lang="en-US" sz="2100" b="1" dirty="0" err="1"/>
              <a:t>colour</a:t>
            </a:r>
            <a:r>
              <a:rPr lang="en-US" sz="2100" b="1" dirty="0"/>
              <a:t>. </a:t>
            </a:r>
            <a:endParaRPr lang="en-US" sz="2100" b="1" dirty="0" smtClean="0"/>
          </a:p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100" b="1" dirty="0" smtClean="0"/>
              <a:t>The </a:t>
            </a:r>
            <a:r>
              <a:rPr lang="en-US" sz="2100" b="1" dirty="0" err="1"/>
              <a:t>antherozoids</a:t>
            </a:r>
            <a:r>
              <a:rPr lang="en-US" sz="2100" b="1" dirty="0"/>
              <a:t> are released individually or sometimes in groups.</a:t>
            </a:r>
            <a:endParaRPr lang="en-IN" sz="2100" b="1" dirty="0"/>
          </a:p>
        </p:txBody>
      </p:sp>
    </p:spTree>
    <p:extLst>
      <p:ext uri="{BB962C8B-B14F-4D97-AF65-F5344CB8AC3E}">
        <p14:creationId xmlns:p14="http://schemas.microsoft.com/office/powerpoint/2010/main" val="28122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720" y="-51375"/>
            <a:ext cx="42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Development of Antheridia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5" t="24137" r="3716" b="34872"/>
          <a:stretch/>
        </p:blipFill>
        <p:spPr>
          <a:xfrm>
            <a:off x="381000" y="471844"/>
            <a:ext cx="8305800" cy="531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241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Fig</a:t>
            </a:r>
            <a:r>
              <a:rPr lang="en-US" sz="2000" b="1" i="1" dirty="0" smtClean="0"/>
              <a:t>:   </a:t>
            </a:r>
            <a:r>
              <a:rPr lang="en-US" sz="2000" b="1" i="1" dirty="0" err="1" smtClean="0"/>
              <a:t>Volvox</a:t>
            </a:r>
            <a:r>
              <a:rPr lang="en-US" sz="2000" b="1" dirty="0" smtClean="0"/>
              <a:t>: A-G Various stages of the Development of Antheridia       H-</a:t>
            </a:r>
            <a:r>
              <a:rPr lang="en-US" sz="2000" b="1" dirty="0" err="1" smtClean="0"/>
              <a:t>Antherozoids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591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0171" y="-51375"/>
            <a:ext cx="429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B. Development of </a:t>
            </a:r>
            <a:r>
              <a:rPr lang="en-US" sz="2800" b="1" dirty="0" err="1" smtClean="0">
                <a:solidFill>
                  <a:srgbClr val="FF0000"/>
                </a:solidFill>
              </a:rPr>
              <a:t>Oogonia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4648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/>
              <a:t>Single vegetative cell of the colony at the posterior side withdraws its flagella, enlarges in size and become a </a:t>
            </a:r>
            <a:r>
              <a:rPr lang="en-US" sz="2200" b="1" dirty="0" smtClean="0"/>
              <a:t>flask-shaped structure called </a:t>
            </a:r>
            <a:r>
              <a:rPr lang="en-US" sz="2200" b="1" dirty="0" err="1"/>
              <a:t>oogonium</a:t>
            </a:r>
            <a:r>
              <a:rPr lang="en-US" sz="2200" b="1" dirty="0" smtClean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 smtClean="0"/>
              <a:t>It is green </a:t>
            </a:r>
            <a:r>
              <a:rPr lang="en-US" sz="2200" b="1" dirty="0"/>
              <a:t>in </a:t>
            </a:r>
            <a:r>
              <a:rPr lang="en-US" sz="2200" b="1" dirty="0" err="1"/>
              <a:t>colour</a:t>
            </a:r>
            <a:r>
              <a:rPr lang="en-US" sz="2200" b="1" dirty="0"/>
              <a:t> and has parietal chloroplast. It has many </a:t>
            </a:r>
            <a:r>
              <a:rPr lang="en-US" sz="2200" b="1" dirty="0" err="1"/>
              <a:t>pyrenoids</a:t>
            </a:r>
            <a:r>
              <a:rPr lang="en-US" sz="2200" b="1" dirty="0"/>
              <a:t> and large amount of reserve food. </a:t>
            </a:r>
            <a:endParaRPr lang="en-US" sz="22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 smtClean="0"/>
              <a:t>The </a:t>
            </a:r>
            <a:r>
              <a:rPr lang="en-US" sz="2200" b="1" dirty="0"/>
              <a:t>mouth of the flask- shaped </a:t>
            </a:r>
            <a:r>
              <a:rPr lang="en-US" sz="2200" b="1" dirty="0" err="1"/>
              <a:t>oogonium</a:t>
            </a:r>
            <a:r>
              <a:rPr lang="en-US" sz="2200" b="1" dirty="0"/>
              <a:t> opens towards the outer surface of the colony. </a:t>
            </a:r>
            <a:endParaRPr lang="en-US" sz="2200" b="1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 smtClean="0"/>
              <a:t>The </a:t>
            </a:r>
            <a:r>
              <a:rPr lang="en-US" sz="2200" b="1" dirty="0"/>
              <a:t>entire protoplast without undergoing any division, forms an </a:t>
            </a:r>
            <a:r>
              <a:rPr lang="en-US" sz="2200" b="1" dirty="0" err="1" smtClean="0"/>
              <a:t>uninucleate</a:t>
            </a:r>
            <a:r>
              <a:rPr lang="en-US" sz="2200" b="1" dirty="0" smtClean="0"/>
              <a:t>, </a:t>
            </a:r>
            <a:r>
              <a:rPr lang="en-US" sz="2200" b="1" dirty="0"/>
              <a:t>non-flagellated egg or female </a:t>
            </a:r>
            <a:r>
              <a:rPr lang="en-US" sz="2200" b="1" dirty="0" smtClean="0"/>
              <a:t>gametophyte or ovum.</a:t>
            </a:r>
            <a:endParaRPr lang="en-IN" sz="2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5863" r="4636" b="29561"/>
          <a:stretch/>
        </p:blipFill>
        <p:spPr>
          <a:xfrm>
            <a:off x="4691998" y="1016876"/>
            <a:ext cx="4412342" cy="4240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305961"/>
            <a:ext cx="36071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7030A0"/>
                </a:solidFill>
              </a:rPr>
              <a:t>Volvox</a:t>
            </a:r>
            <a:r>
              <a:rPr lang="en-US" sz="2000" b="1" i="1" dirty="0" smtClean="0">
                <a:solidFill>
                  <a:srgbClr val="7030A0"/>
                </a:solidFill>
              </a:rPr>
              <a:t>:   A-Developing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oogonia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B- Mature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oogonia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C- Fertilization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D- Zygote</a:t>
            </a:r>
            <a:endParaRPr lang="en-IN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572" y="-51375"/>
            <a:ext cx="3416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Fertilization of </a:t>
            </a:r>
            <a:r>
              <a:rPr lang="en-US" sz="2800" b="1" i="1" dirty="0" err="1">
                <a:solidFill>
                  <a:srgbClr val="FF0000"/>
                </a:solidFill>
              </a:rPr>
              <a:t>Volvox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810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After </a:t>
            </a:r>
            <a:r>
              <a:rPr lang="en-US" sz="2200" b="1" dirty="0"/>
              <a:t>liberation from antheridium, the </a:t>
            </a:r>
            <a:r>
              <a:rPr lang="en-US" sz="2200" b="1" dirty="0" err="1"/>
              <a:t>antherozoids</a:t>
            </a:r>
            <a:r>
              <a:rPr lang="en-US" sz="2200" b="1" dirty="0"/>
              <a:t> swim freely on surface of water.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Due </a:t>
            </a:r>
            <a:r>
              <a:rPr lang="en-US" sz="2200" b="1" dirty="0"/>
              <a:t>to chemotactic response the </a:t>
            </a:r>
            <a:r>
              <a:rPr lang="en-US" sz="2200" b="1" dirty="0" err="1"/>
              <a:t>antherozoids</a:t>
            </a:r>
            <a:r>
              <a:rPr lang="en-US" sz="2200" b="1" dirty="0"/>
              <a:t> reach the </a:t>
            </a:r>
            <a:r>
              <a:rPr lang="en-US" sz="2200" b="1" dirty="0" err="1"/>
              <a:t>oogonia</a:t>
            </a:r>
            <a:r>
              <a:rPr lang="en-US" sz="2200" b="1" dirty="0"/>
              <a:t>. </a:t>
            </a:r>
            <a:r>
              <a:rPr lang="en-US" sz="2200" b="1" dirty="0" smtClean="0"/>
              <a:t>Some </a:t>
            </a:r>
            <a:r>
              <a:rPr lang="en-US" sz="2200" b="1" dirty="0" err="1" smtClean="0"/>
              <a:t>antherozoids</a:t>
            </a:r>
            <a:r>
              <a:rPr lang="en-US" sz="2200" b="1" dirty="0" smtClean="0"/>
              <a:t> </a:t>
            </a:r>
            <a:r>
              <a:rPr lang="en-US" sz="2200" b="1" dirty="0"/>
              <a:t>enter each </a:t>
            </a:r>
            <a:r>
              <a:rPr lang="en-US" sz="2200" b="1" dirty="0" err="1"/>
              <a:t>oogonium</a:t>
            </a:r>
            <a:r>
              <a:rPr lang="en-US" sz="2200" b="1" dirty="0"/>
              <a:t>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Only </a:t>
            </a:r>
            <a:r>
              <a:rPr lang="en-US" sz="2200" b="1" dirty="0"/>
              <a:t>one </a:t>
            </a:r>
            <a:r>
              <a:rPr lang="en-US" sz="2200" b="1" dirty="0" err="1"/>
              <a:t>antherozoid</a:t>
            </a:r>
            <a:r>
              <a:rPr lang="en-US" sz="2200" b="1" dirty="0"/>
              <a:t> enters inside the </a:t>
            </a:r>
            <a:r>
              <a:rPr lang="en-US" sz="2200" b="1" dirty="0" err="1"/>
              <a:t>oogonium</a:t>
            </a:r>
            <a:r>
              <a:rPr lang="en-US" sz="2200" b="1" dirty="0"/>
              <a:t> through receptive spot.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After </a:t>
            </a:r>
            <a:r>
              <a:rPr lang="en-US" sz="2200" b="1" dirty="0"/>
              <a:t>this </a:t>
            </a:r>
            <a:r>
              <a:rPr lang="en-US" sz="2200" b="1" dirty="0" err="1"/>
              <a:t>plasmogainy</a:t>
            </a:r>
            <a:r>
              <a:rPr lang="en-US" sz="2200" b="1" dirty="0"/>
              <a:t> i.e., fusion of male and female cytoplasm and </a:t>
            </a:r>
            <a:r>
              <a:rPr lang="en-US" sz="2200" b="1" dirty="0" err="1"/>
              <a:t>karyogamy</a:t>
            </a:r>
            <a:r>
              <a:rPr lang="en-US" sz="2200" b="1" dirty="0"/>
              <a:t> i.e., fusion of male and female nuclei take place.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This </a:t>
            </a:r>
            <a:r>
              <a:rPr lang="en-US" sz="2200" b="1" dirty="0"/>
              <a:t>results in formation of diploid </a:t>
            </a:r>
            <a:r>
              <a:rPr lang="en-US" sz="2200" b="1" dirty="0" smtClean="0"/>
              <a:t>zygote. </a:t>
            </a:r>
            <a:r>
              <a:rPr lang="en-US" sz="2200" b="1" dirty="0"/>
              <a:t>The diploid zygote secretes a three layered thick wall.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The </a:t>
            </a:r>
            <a:r>
              <a:rPr lang="en-US" sz="2200" b="1" dirty="0"/>
              <a:t>layers of the wall are exospore, </a:t>
            </a:r>
            <a:r>
              <a:rPr lang="en-US" sz="2200" b="1" dirty="0" err="1"/>
              <a:t>mesospore</a:t>
            </a:r>
            <a:r>
              <a:rPr lang="en-US" sz="2200" b="1" dirty="0"/>
              <a:t> and </a:t>
            </a:r>
            <a:r>
              <a:rPr lang="en-US" sz="2200" b="1" dirty="0" smtClean="0"/>
              <a:t>endospore.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The </a:t>
            </a:r>
            <a:r>
              <a:rPr lang="en-US" sz="2200" b="1" dirty="0"/>
              <a:t>outer exospore is thick. It may be smooth e.g., V. </a:t>
            </a:r>
            <a:r>
              <a:rPr lang="en-US" sz="2200" b="1" dirty="0" err="1"/>
              <a:t>aureus</a:t>
            </a:r>
            <a:r>
              <a:rPr lang="en-US" sz="2200" b="1" dirty="0"/>
              <a:t> </a:t>
            </a:r>
            <a:r>
              <a:rPr lang="en-US" sz="2200" b="1" dirty="0" smtClean="0"/>
              <a:t>or </a:t>
            </a:r>
            <a:r>
              <a:rPr lang="en-US" sz="2200" b="1" dirty="0"/>
              <a:t>spiny e.g., V. </a:t>
            </a:r>
            <a:r>
              <a:rPr lang="en-US" sz="2200" b="1" dirty="0" err="1" smtClean="0"/>
              <a:t>globator</a:t>
            </a:r>
            <a:r>
              <a:rPr lang="en-US" sz="2200" b="1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The </a:t>
            </a:r>
            <a:r>
              <a:rPr lang="en-US" sz="2200" b="1" dirty="0" err="1"/>
              <a:t>mesospores</a:t>
            </a:r>
            <a:r>
              <a:rPr lang="en-US" sz="2200" b="1" dirty="0"/>
              <a:t> and endospores are thin and smooth.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 smtClean="0"/>
              <a:t>The </a:t>
            </a:r>
            <a:r>
              <a:rPr lang="en-US" sz="2200" b="1" dirty="0"/>
              <a:t>walls contain nucleus pigment </a:t>
            </a:r>
            <a:r>
              <a:rPr lang="en-US" sz="2200" b="1" dirty="0" err="1"/>
              <a:t>haematochrome</a:t>
            </a:r>
            <a:r>
              <a:rPr lang="en-US" sz="2200" b="1" dirty="0"/>
              <a:t> which imparts red </a:t>
            </a:r>
            <a:r>
              <a:rPr lang="en-US" sz="2200" b="1" dirty="0" err="1"/>
              <a:t>colour</a:t>
            </a:r>
            <a:r>
              <a:rPr lang="en-US" sz="2200" b="1" dirty="0"/>
              <a:t> to the zygote. </a:t>
            </a:r>
            <a:endParaRPr lang="en-US" sz="2200" b="1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b="1" dirty="0"/>
              <a:t> The zygotes </a:t>
            </a:r>
            <a:r>
              <a:rPr lang="en-US" sz="2200" b="1" dirty="0" smtClean="0"/>
              <a:t>are released </a:t>
            </a:r>
            <a:r>
              <a:rPr lang="en-US" sz="2200" b="1" dirty="0"/>
              <a:t>by the disintegration of parent colony. Then zygotes undergo a period </a:t>
            </a:r>
            <a:r>
              <a:rPr lang="en-US" sz="2200" b="1" dirty="0" smtClean="0"/>
              <a:t>of dormancy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30540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15863" r="4636" b="29561"/>
          <a:stretch/>
        </p:blipFill>
        <p:spPr>
          <a:xfrm>
            <a:off x="1716060" y="91107"/>
            <a:ext cx="5522940" cy="5308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4534" y="5534561"/>
            <a:ext cx="451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7030A0"/>
                </a:solidFill>
              </a:rPr>
              <a:t>Volvox</a:t>
            </a:r>
            <a:r>
              <a:rPr lang="en-US" sz="2000" b="1" i="1" dirty="0" smtClean="0">
                <a:solidFill>
                  <a:srgbClr val="7030A0"/>
                </a:solidFill>
              </a:rPr>
              <a:t>:   A-Developing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oogonia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B- Mature </a:t>
            </a:r>
            <a:r>
              <a:rPr lang="en-US" sz="2000" b="1" i="1" dirty="0" err="1" smtClean="0">
                <a:solidFill>
                  <a:srgbClr val="7030A0"/>
                </a:solidFill>
              </a:rPr>
              <a:t>oogonia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C- Fertilization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	D- Zygote</a:t>
            </a:r>
            <a:endParaRPr lang="en-IN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8847"/>
            <a:ext cx="8915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b="1" dirty="0">
                <a:solidFill>
                  <a:srgbClr val="FF0000"/>
                </a:solidFill>
              </a:rPr>
              <a:t>Germination of Zygote: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dormant zygote germinates </a:t>
            </a:r>
            <a:r>
              <a:rPr lang="en-US" sz="2000" b="1" dirty="0" smtClean="0"/>
              <a:t>on </a:t>
            </a:r>
            <a:r>
              <a:rPr lang="en-US" sz="2000" b="1" dirty="0" err="1"/>
              <a:t>favourable</a:t>
            </a:r>
            <a:r>
              <a:rPr lang="en-US" sz="2000" b="1" dirty="0"/>
              <a:t> climatic conditions. </a:t>
            </a:r>
            <a:endParaRPr lang="en-US" sz="2000" b="1" dirty="0" smtClean="0"/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diploid nucleus of zygote undergoes meiotic division forming four haploid cells. </a:t>
            </a:r>
            <a:endParaRPr lang="en-US" sz="2000" b="1" dirty="0" smtClean="0"/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outer two layers of zygote burst and the inner layer comes out as vesicle. </a:t>
            </a:r>
            <a:endParaRPr lang="en-US" sz="2000" b="1" dirty="0" smtClean="0"/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four haploid cells migrate with the vesicle </a:t>
            </a:r>
            <a:r>
              <a:rPr lang="en-US" sz="2000" b="1" dirty="0" smtClean="0"/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000" b="1" dirty="0" smtClean="0"/>
              <a:t>The </a:t>
            </a:r>
            <a:r>
              <a:rPr lang="en-US" sz="2000" b="1" dirty="0"/>
              <a:t>development of new colony from zygote differs in different species of </a:t>
            </a:r>
            <a:r>
              <a:rPr lang="en-US" sz="2000" b="1" i="1" dirty="0" err="1"/>
              <a:t>Volvox</a:t>
            </a:r>
            <a:r>
              <a:rPr lang="en-US" sz="2000" b="1" dirty="0"/>
              <a:t>. </a:t>
            </a:r>
            <a:endParaRPr lang="en-US" sz="20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5800" y="2611821"/>
            <a:ext cx="7985234" cy="4246179"/>
            <a:chOff x="685800" y="2611821"/>
            <a:chExt cx="7985234" cy="42461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7" t="19655" r="17629" b="12275"/>
            <a:stretch/>
          </p:blipFill>
          <p:spPr bwMode="auto">
            <a:xfrm>
              <a:off x="914400" y="2611821"/>
              <a:ext cx="7756634" cy="4246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685800" y="6324600"/>
              <a:ext cx="990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2678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8847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In </a:t>
            </a:r>
            <a:r>
              <a:rPr lang="en-US" sz="2400" b="1" i="1" dirty="0"/>
              <a:t>V. </a:t>
            </a:r>
            <a:r>
              <a:rPr lang="en-US" sz="2400" b="1" i="1" dirty="0" err="1"/>
              <a:t>aureus</a:t>
            </a:r>
            <a:r>
              <a:rPr lang="en-US" sz="2400" b="1" i="1" dirty="0"/>
              <a:t> and V. minor </a:t>
            </a:r>
            <a:r>
              <a:rPr lang="en-US" sz="2400" b="1" dirty="0"/>
              <a:t>the protoplasm of zygote divides repeatedly until the cell number of colony is reached and new colony is formed as in asexual reproduction process.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In </a:t>
            </a:r>
            <a:r>
              <a:rPr lang="en-US" sz="2400" b="1" i="1" dirty="0"/>
              <a:t>V. </a:t>
            </a:r>
            <a:r>
              <a:rPr lang="en-US" sz="2400" b="1" i="1" dirty="0" err="1"/>
              <a:t>campensis</a:t>
            </a:r>
            <a:r>
              <a:rPr lang="en-US" sz="2400" b="1" i="1" dirty="0"/>
              <a:t> </a:t>
            </a:r>
            <a:r>
              <a:rPr lang="en-US" sz="2400" b="1" dirty="0"/>
              <a:t>the protoplast of zygote divides to make many biflagellate zoospores. 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Only </a:t>
            </a:r>
            <a:r>
              <a:rPr lang="en-US" sz="2400" b="1" dirty="0"/>
              <a:t>one zoospore survives and all other disintegrate. </a:t>
            </a:r>
            <a:endParaRPr lang="en-US" sz="2400" b="1" dirty="0" smtClean="0"/>
          </a:p>
          <a:p>
            <a:pPr algn="just"/>
            <a:r>
              <a:rPr lang="en-US" sz="2400" b="1" dirty="0" smtClean="0"/>
              <a:t>This </a:t>
            </a:r>
            <a:r>
              <a:rPr lang="en-US" sz="2400" b="1" dirty="0"/>
              <a:t>zoospore comes out of the vesicle it divides to make many cells which arrange to form a colony.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In </a:t>
            </a:r>
            <a:r>
              <a:rPr lang="en-US" sz="2400" b="1" i="1" dirty="0"/>
              <a:t>V. </a:t>
            </a:r>
            <a:r>
              <a:rPr lang="en-US" sz="2400" b="1" i="1" dirty="0" err="1"/>
              <a:t>rousseletii</a:t>
            </a:r>
            <a:r>
              <a:rPr lang="en-US" sz="2400" b="1" i="1" dirty="0"/>
              <a:t> </a:t>
            </a:r>
            <a:r>
              <a:rPr lang="en-US" sz="2400" b="1" dirty="0"/>
              <a:t>the zygote forms a single biflagellate zoospore, the protoplast of zoospore divides and forms a colony. </a:t>
            </a:r>
            <a:endParaRPr lang="en-US" sz="2400" b="1" dirty="0" smtClean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smtClean="0"/>
              <a:t>In </a:t>
            </a:r>
            <a:r>
              <a:rPr lang="en-US" sz="2400" b="1" dirty="0"/>
              <a:t>all the methods the cells divide and undergo inversion to make a mature </a:t>
            </a:r>
            <a:r>
              <a:rPr lang="en-US" sz="2400" b="1" dirty="0" smtClean="0"/>
              <a:t>colony.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423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18000" r="38707" b="13931"/>
          <a:stretch/>
        </p:blipFill>
        <p:spPr bwMode="auto">
          <a:xfrm>
            <a:off x="3276600" y="523220"/>
            <a:ext cx="5486400" cy="633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3824" y="0"/>
            <a:ext cx="299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Life cycle of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Volvox</a:t>
            </a:r>
            <a:endParaRPr lang="en-IN" sz="28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8288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i="1" dirty="0" err="1"/>
              <a:t>Volvox</a:t>
            </a:r>
            <a:r>
              <a:rPr lang="en-IN" sz="2400" b="1" dirty="0"/>
              <a:t> is haploid (n) algae, the haploid gametes fertilize to make diploid zygote (2n) which divides by meiosis to make haploid cells (n) which mature into haploid </a:t>
            </a:r>
            <a:r>
              <a:rPr lang="en-IN" sz="2400" b="1" i="1" dirty="0" err="1"/>
              <a:t>Volvox</a:t>
            </a:r>
            <a:r>
              <a:rPr lang="en-IN" sz="2400" b="1" dirty="0"/>
              <a:t> colony</a:t>
            </a:r>
          </a:p>
        </p:txBody>
      </p:sp>
    </p:spTree>
    <p:extLst>
      <p:ext uri="{BB962C8B-B14F-4D97-AF65-F5344CB8AC3E}">
        <p14:creationId xmlns:p14="http://schemas.microsoft.com/office/powerpoint/2010/main" val="37933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6402" y="228600"/>
            <a:ext cx="374634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err="1" smtClean="0">
                <a:solidFill>
                  <a:srgbClr val="006600"/>
                </a:solidFill>
              </a:rPr>
              <a:t>Volvox</a:t>
            </a:r>
            <a:endParaRPr lang="en-US" sz="4400" b="1" i="1" dirty="0">
              <a:solidFill>
                <a:srgbClr val="0066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Classification: </a:t>
            </a:r>
            <a:r>
              <a:rPr lang="en-US" sz="3200" b="1" dirty="0" err="1" smtClean="0">
                <a:solidFill>
                  <a:srgbClr val="006600"/>
                </a:solidFill>
              </a:rPr>
              <a:t>Fristch</a:t>
            </a:r>
            <a:endParaRPr lang="en-IN" sz="3200" b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702790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Division: </a:t>
            </a:r>
            <a:r>
              <a:rPr lang="en-US" sz="2400" b="1" dirty="0" err="1" smtClean="0">
                <a:solidFill>
                  <a:srgbClr val="006600"/>
                </a:solidFill>
              </a:rPr>
              <a:t>Thallophyta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	Sub-division: Algae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		Class: </a:t>
            </a:r>
            <a:r>
              <a:rPr lang="en-US" sz="2400" b="1" dirty="0" err="1" smtClean="0">
                <a:solidFill>
                  <a:srgbClr val="006600"/>
                </a:solidFill>
              </a:rPr>
              <a:t>Chlorophyceae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			Order: </a:t>
            </a:r>
            <a:r>
              <a:rPr lang="en-US" sz="2400" b="1" dirty="0" err="1" smtClean="0">
                <a:solidFill>
                  <a:srgbClr val="006600"/>
                </a:solidFill>
              </a:rPr>
              <a:t>Valvocales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				Family: </a:t>
            </a:r>
            <a:r>
              <a:rPr lang="en-US" sz="2400" b="1" dirty="0" err="1" smtClean="0">
                <a:solidFill>
                  <a:srgbClr val="006600"/>
                </a:solidFill>
              </a:rPr>
              <a:t>Volvocaceae</a:t>
            </a:r>
            <a:endParaRPr lang="en-US" sz="2400" b="1" dirty="0" smtClean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6600"/>
                </a:solidFill>
              </a:rPr>
              <a:t>					Genus: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Volvox</a:t>
            </a:r>
            <a:endParaRPr lang="en-IN" sz="2400" b="1" i="1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324600" y="1600200"/>
            <a:ext cx="2425709" cy="2246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5181600"/>
            <a:ext cx="7615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More than 20 Species of </a:t>
            </a:r>
            <a:r>
              <a:rPr lang="en-US" sz="2400" b="1" i="1" dirty="0" err="1" smtClean="0"/>
              <a:t>Volvox</a:t>
            </a:r>
            <a:r>
              <a:rPr lang="en-US" sz="2400" b="1" dirty="0" smtClean="0"/>
              <a:t> are known.</a:t>
            </a:r>
          </a:p>
          <a:p>
            <a:r>
              <a:rPr lang="en-US" sz="2400" b="1" dirty="0" smtClean="0"/>
              <a:t>e.g.: </a:t>
            </a:r>
            <a:r>
              <a:rPr lang="en-US" sz="2400" b="1" i="1" dirty="0" err="1" smtClean="0"/>
              <a:t>Volvox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aureus</a:t>
            </a:r>
            <a:r>
              <a:rPr lang="en-US" sz="2400" b="1" i="1" dirty="0" smtClean="0"/>
              <a:t>, V. </a:t>
            </a:r>
            <a:r>
              <a:rPr lang="en-US" sz="2400" b="1" i="1" dirty="0" err="1" smtClean="0"/>
              <a:t>globator</a:t>
            </a:r>
            <a:r>
              <a:rPr lang="en-US" sz="2400" b="1" i="1" dirty="0" smtClean="0"/>
              <a:t>, V. </a:t>
            </a:r>
            <a:r>
              <a:rPr lang="en-US" sz="2400" b="1" i="1" dirty="0" err="1" smtClean="0"/>
              <a:t>merelli</a:t>
            </a:r>
            <a:r>
              <a:rPr lang="en-US" sz="2400" b="1" i="1" dirty="0" smtClean="0"/>
              <a:t>, V. </a:t>
            </a:r>
            <a:r>
              <a:rPr lang="en-US" sz="2400" b="1" i="1" dirty="0" err="1" smtClean="0"/>
              <a:t>prolificus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etc.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3036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1337" y="228600"/>
            <a:ext cx="2116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Occurrence</a:t>
            </a:r>
            <a:endParaRPr lang="en-IN" sz="3200" b="1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553200" y="685800"/>
            <a:ext cx="2425709" cy="22468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0623" y="1066800"/>
            <a:ext cx="746127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/>
              <a:t>Volvox</a:t>
            </a:r>
            <a:r>
              <a:rPr lang="en-US" sz="2400" b="1" dirty="0" smtClean="0"/>
              <a:t> is fresh water algae.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Found in: Ponds, lakes,, rivers, ditches etc.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It is found as minute green ball.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It is also known as Rolling algae.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Water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 became green when it is present in excess.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9290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986" y="-51375"/>
            <a:ext cx="344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Structure of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Volvox</a:t>
            </a:r>
            <a:endParaRPr lang="en-IN" sz="3200" b="1" i="1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2819400" y="2819400"/>
            <a:ext cx="3657600" cy="33879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2476"/>
            <a:ext cx="6981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/>
              <a:t>Volvox</a:t>
            </a:r>
            <a:r>
              <a:rPr lang="en-US" sz="2400" b="1" dirty="0" smtClean="0"/>
              <a:t> is a Spherical colonial algae.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Colony of </a:t>
            </a:r>
            <a:r>
              <a:rPr lang="en-US" sz="2400" b="1" i="1" dirty="0" err="1" smtClean="0"/>
              <a:t>Volvox</a:t>
            </a:r>
            <a:r>
              <a:rPr lang="en-US" sz="2400" b="1" dirty="0" smtClean="0"/>
              <a:t> is called Coenobium and it is motile.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It is also known as Rolling algae.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Diameter of each colony is about 0.5mm.</a:t>
            </a:r>
          </a:p>
        </p:txBody>
      </p:sp>
    </p:spTree>
    <p:extLst>
      <p:ext uri="{BB962C8B-B14F-4D97-AF65-F5344CB8AC3E}">
        <p14:creationId xmlns:p14="http://schemas.microsoft.com/office/powerpoint/2010/main" val="6473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7986" y="-51375"/>
            <a:ext cx="344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Structure of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Volvox</a:t>
            </a:r>
            <a:endParaRPr lang="en-IN" sz="3200" b="1" i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206" y="304800"/>
            <a:ext cx="872319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Coenobium: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Each coenobium possess a large number of cells which are in multiple of two.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Each colony is covered by a mucilaginous layer and each cell is also covered by gelatinous sheath.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Cells are separated by Cytoplasmic strands.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No. of cells in each colony may differs (Depends on Species).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No. of cells in the colony various from 500 to 60000.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Cells arranged in peripheral are single layered &amp; flagellated.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555047"/>
            <a:ext cx="8658367" cy="3226753"/>
            <a:chOff x="457200" y="3514103"/>
            <a:chExt cx="8658367" cy="32267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t="17929" r="2500" b="29139"/>
            <a:stretch/>
          </p:blipFill>
          <p:spPr>
            <a:xfrm>
              <a:off x="582303" y="3514103"/>
              <a:ext cx="8533264" cy="322675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6096000"/>
              <a:ext cx="838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6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986" y="-51375"/>
            <a:ext cx="525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Types of Cells +</a:t>
            </a:r>
            <a:r>
              <a:rPr lang="en-US" sz="3200" b="1" dirty="0" err="1" smtClean="0">
                <a:solidFill>
                  <a:srgbClr val="006600"/>
                </a:solidFill>
              </a:rPr>
              <a:t>nt</a:t>
            </a:r>
            <a:r>
              <a:rPr lang="en-US" sz="3200" b="1" dirty="0" smtClean="0">
                <a:solidFill>
                  <a:srgbClr val="006600"/>
                </a:solidFill>
              </a:rPr>
              <a:t> in </a:t>
            </a:r>
            <a:r>
              <a:rPr lang="en-US" sz="3200" b="1" dirty="0" err="1" smtClean="0">
                <a:solidFill>
                  <a:srgbClr val="006600"/>
                </a:solidFill>
              </a:rPr>
              <a:t>Coenobia</a:t>
            </a:r>
            <a:endParaRPr lang="en-IN" sz="3200" b="1" i="1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781800" y="609601"/>
            <a:ext cx="2133600" cy="1976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2476"/>
            <a:ext cx="3105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3 types of cells are +</a:t>
            </a:r>
            <a:r>
              <a:rPr lang="en-US" sz="2400" b="1" i="1" dirty="0" err="1" smtClean="0"/>
              <a:t>nt</a:t>
            </a:r>
            <a:r>
              <a:rPr lang="en-US" sz="2400" b="1" i="1" dirty="0" smtClean="0"/>
              <a:t>: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599" y="864275"/>
            <a:ext cx="7239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1. Vegetative cells: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These are flagellated</a:t>
            </a:r>
            <a:r>
              <a:rPr lang="en-US" sz="2400" b="1" dirty="0"/>
              <a:t> </a:t>
            </a:r>
            <a:r>
              <a:rPr lang="en-US" sz="2400" b="1" dirty="0" smtClean="0"/>
              <a:t>peripheral cells.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Helps in locomotion and synthesis of food material.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		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362200"/>
            <a:ext cx="72390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2. Asexual cells: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These are non-flagellated and non-motile.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 dirty="0" smtClean="0"/>
              <a:t>They are involved in formation of daughter colony.	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3. Sexual cells: </a:t>
            </a:r>
            <a:r>
              <a:rPr lang="en-US" sz="2400" b="1" dirty="0" smtClean="0"/>
              <a:t>2 types of sexual cells are embedded in the </a:t>
            </a:r>
            <a:r>
              <a:rPr lang="en-US" sz="2400" b="1" dirty="0" err="1" smtClean="0"/>
              <a:t>coenobia</a:t>
            </a:r>
            <a:r>
              <a:rPr lang="en-US" sz="2400" b="1" dirty="0" smtClean="0"/>
              <a:t>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romanLcParenBoth"/>
            </a:pPr>
            <a:r>
              <a:rPr lang="en-US" sz="2400" b="1" i="1" dirty="0" smtClean="0">
                <a:solidFill>
                  <a:srgbClr val="7030A0"/>
                </a:solidFill>
              </a:rPr>
              <a:t>Male sexual cell: </a:t>
            </a:r>
            <a:r>
              <a:rPr lang="en-US" sz="2400" b="1" dirty="0" smtClean="0"/>
              <a:t>Responsible for the formation of male gametes (</a:t>
            </a:r>
            <a:r>
              <a:rPr lang="en-US" sz="2400" b="1" dirty="0" err="1" smtClean="0"/>
              <a:t>Antherozoids</a:t>
            </a:r>
            <a:r>
              <a:rPr lang="en-US" sz="2400" b="1" dirty="0" smtClean="0"/>
              <a:t>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romanLcParenBoth"/>
            </a:pPr>
            <a:r>
              <a:rPr lang="en-US" sz="2400" b="1" i="1" dirty="0" smtClean="0">
                <a:solidFill>
                  <a:srgbClr val="7030A0"/>
                </a:solidFill>
              </a:rPr>
              <a:t>Female sexual cell: </a:t>
            </a:r>
            <a:r>
              <a:rPr lang="en-US" sz="2400" b="1" dirty="0" smtClean="0"/>
              <a:t>Responsible for the formation of female gamete (Egg).</a:t>
            </a:r>
          </a:p>
        </p:txBody>
      </p:sp>
    </p:spTree>
    <p:extLst>
      <p:ext uri="{BB962C8B-B14F-4D97-AF65-F5344CB8AC3E}">
        <p14:creationId xmlns:p14="http://schemas.microsoft.com/office/powerpoint/2010/main" val="6103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747" y="-51375"/>
            <a:ext cx="4041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Structure of Single Cell</a:t>
            </a:r>
            <a:endParaRPr lang="en-IN" sz="3200" b="1" i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609600"/>
            <a:ext cx="8763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Each cell is pear shaped.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It contains cup-shaped chloroplast. 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Each chloroplast has a </a:t>
            </a:r>
            <a:r>
              <a:rPr lang="en-US" sz="2200" b="1" dirty="0" err="1" smtClean="0"/>
              <a:t>pyrenoid</a:t>
            </a:r>
            <a:r>
              <a:rPr lang="en-US" sz="2200" b="1" dirty="0"/>
              <a:t> </a:t>
            </a:r>
            <a:r>
              <a:rPr lang="en-US" sz="2200" b="1" dirty="0" smtClean="0"/>
              <a:t>(</a:t>
            </a:r>
            <a:r>
              <a:rPr lang="en-US" sz="2200" b="1" i="1" dirty="0" err="1"/>
              <a:t>Pyrenoid</a:t>
            </a:r>
            <a:r>
              <a:rPr lang="en-US" sz="2200" i="1" dirty="0"/>
              <a:t>: A </a:t>
            </a:r>
            <a:r>
              <a:rPr lang="en-US" sz="2200" i="1" dirty="0" err="1"/>
              <a:t>proteinaceous</a:t>
            </a:r>
            <a:r>
              <a:rPr lang="en-US" sz="2200" i="1" dirty="0"/>
              <a:t> structure within the chloroplast involved in starch synthesis and storage</a:t>
            </a:r>
            <a:r>
              <a:rPr lang="en-US" sz="2200" i="1" dirty="0" smtClean="0"/>
              <a:t>.</a:t>
            </a:r>
            <a:r>
              <a:rPr lang="en-US" sz="2200" b="1" i="1" dirty="0" smtClean="0"/>
              <a:t>)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Each peripheral cell has an eye-spot, two contractile vacuoles, a centrally located nucleus and two anterior flagella.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Flagella are equal in length.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Central cells do not have flagella.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/>
          <a:stretch/>
        </p:blipFill>
        <p:spPr>
          <a:xfrm>
            <a:off x="2209800" y="3411169"/>
            <a:ext cx="4864249" cy="344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0951" y="-51375"/>
            <a:ext cx="413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</a:rPr>
              <a:t>Reproduction in </a:t>
            </a:r>
            <a:r>
              <a:rPr lang="en-US" sz="3200" b="1" i="1" dirty="0" err="1" smtClean="0">
                <a:solidFill>
                  <a:srgbClr val="006600"/>
                </a:solidFill>
              </a:rPr>
              <a:t>Volvox</a:t>
            </a:r>
            <a:endParaRPr lang="en-IN" sz="3200" b="1" i="1" dirty="0">
              <a:solidFill>
                <a:srgbClr val="00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609600"/>
            <a:ext cx="8763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Reproduction in </a:t>
            </a:r>
            <a:r>
              <a:rPr lang="en-US" sz="2200" b="1" i="1" dirty="0" err="1" smtClean="0"/>
              <a:t>Volvox</a:t>
            </a:r>
            <a:r>
              <a:rPr lang="en-US" sz="2200" b="1" dirty="0" smtClean="0"/>
              <a:t> takes place by two methods:</a:t>
            </a:r>
          </a:p>
          <a:p>
            <a:pPr marL="216000" indent="-216000" algn="just">
              <a:buFont typeface="Wingdings" pitchFamily="2" charset="2"/>
              <a:buChar char="ü"/>
            </a:pPr>
            <a:endParaRPr lang="en-US" sz="2200" b="1" dirty="0"/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1. Asexual reproduction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2200" b="1" dirty="0" smtClean="0"/>
              <a:t>2. 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16992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3085" y="-51375"/>
            <a:ext cx="4233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b="1" dirty="0"/>
              <a:t>1. Asexual reproduction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473125"/>
            <a:ext cx="876300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A few cells in the posterior half of the coenobium take part in asexual reproduction.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These cells become </a:t>
            </a:r>
            <a:r>
              <a:rPr lang="en-US" sz="1900" b="1" dirty="0" smtClean="0">
                <a:solidFill>
                  <a:srgbClr val="FF0000"/>
                </a:solidFill>
              </a:rPr>
              <a:t>enlarged in size, withdraw their flagella and become </a:t>
            </a:r>
            <a:r>
              <a:rPr lang="en-US" sz="1900" b="1" dirty="0" err="1" smtClean="0">
                <a:solidFill>
                  <a:srgbClr val="FF0000"/>
                </a:solidFill>
              </a:rPr>
              <a:t>globose</a:t>
            </a:r>
            <a:r>
              <a:rPr lang="en-US" sz="1900" b="1" dirty="0" smtClean="0">
                <a:solidFill>
                  <a:srgbClr val="FF0000"/>
                </a:solidFill>
              </a:rPr>
              <a:t> in shape</a:t>
            </a:r>
            <a:r>
              <a:rPr lang="en-US" sz="1900" b="1" dirty="0" smtClean="0"/>
              <a:t>.</a:t>
            </a:r>
            <a:endParaRPr lang="en-US" sz="1900" b="1" dirty="0"/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This reductive cells are called </a:t>
            </a:r>
            <a:r>
              <a:rPr lang="en-US" sz="1900" b="1" dirty="0" err="1" smtClean="0">
                <a:solidFill>
                  <a:srgbClr val="FF0000"/>
                </a:solidFill>
              </a:rPr>
              <a:t>Gonidia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or  </a:t>
            </a:r>
            <a:r>
              <a:rPr lang="en-US" sz="1900" b="1" dirty="0" err="1">
                <a:solidFill>
                  <a:srgbClr val="FF0000"/>
                </a:solidFill>
              </a:rPr>
              <a:t>parthenogonidia</a:t>
            </a:r>
            <a:r>
              <a:rPr lang="en-US" sz="1900" b="1" dirty="0">
                <a:solidFill>
                  <a:srgbClr val="FF0000"/>
                </a:solidFill>
              </a:rPr>
              <a:t> or </a:t>
            </a:r>
            <a:r>
              <a:rPr lang="en-US" sz="1900" b="1" dirty="0" err="1" smtClean="0">
                <a:solidFill>
                  <a:srgbClr val="FF0000"/>
                </a:solidFill>
              </a:rPr>
              <a:t>autocolony</a:t>
            </a:r>
            <a:r>
              <a:rPr lang="en-US" sz="1900" b="1" dirty="0" smtClean="0">
                <a:solidFill>
                  <a:srgbClr val="FF0000"/>
                </a:solidFill>
              </a:rPr>
              <a:t> </a:t>
            </a:r>
            <a:r>
              <a:rPr lang="en-US" sz="1900" b="1" dirty="0">
                <a:solidFill>
                  <a:srgbClr val="FF0000"/>
                </a:solidFill>
              </a:rPr>
              <a:t>initials</a:t>
            </a:r>
            <a:r>
              <a:rPr lang="en-US" sz="1900" b="1" dirty="0" smtClean="0"/>
              <a:t>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/>
              <a:t> </a:t>
            </a:r>
            <a:r>
              <a:rPr lang="en-US" sz="1900" b="1" dirty="0" smtClean="0"/>
              <a:t>The protoplast of each </a:t>
            </a:r>
            <a:r>
              <a:rPr lang="en-US" sz="1900" b="1" dirty="0" err="1" smtClean="0"/>
              <a:t>gonidium</a:t>
            </a:r>
            <a:r>
              <a:rPr lang="en-US" sz="1900" b="1" dirty="0" smtClean="0"/>
              <a:t> successively divides longitudinally to form     </a:t>
            </a:r>
            <a:r>
              <a:rPr lang="en-US" sz="1900" b="1" dirty="0" smtClean="0">
                <a:solidFill>
                  <a:srgbClr val="FF0000"/>
                </a:solidFill>
              </a:rPr>
              <a:t>2 celled stage, 4 celled stage and 8 celled stage (</a:t>
            </a:r>
            <a:r>
              <a:rPr lang="en-US" sz="1900" b="1" dirty="0" err="1" smtClean="0">
                <a:solidFill>
                  <a:srgbClr val="FF0000"/>
                </a:solidFill>
              </a:rPr>
              <a:t>Plakea</a:t>
            </a:r>
            <a:r>
              <a:rPr lang="en-US" sz="1900" b="1" dirty="0" smtClean="0">
                <a:solidFill>
                  <a:srgbClr val="FF0000"/>
                </a:solidFill>
              </a:rPr>
              <a:t> stage </a:t>
            </a:r>
            <a:r>
              <a:rPr lang="en-US" sz="1900" b="1" dirty="0">
                <a:solidFill>
                  <a:srgbClr val="FF0000"/>
                </a:solidFill>
              </a:rPr>
              <a:t>or cruciate plate), </a:t>
            </a:r>
            <a:r>
              <a:rPr lang="en-US" sz="1900" b="1" dirty="0" smtClean="0">
                <a:solidFill>
                  <a:srgbClr val="FF0000"/>
                </a:solidFill>
              </a:rPr>
              <a:t>16 celled stage </a:t>
            </a:r>
            <a:r>
              <a:rPr lang="en-US" sz="1900" b="1" dirty="0" smtClean="0"/>
              <a:t>respectively.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Finally a hollow sphere is formed with a small aperture. This aperture is called </a:t>
            </a:r>
            <a:r>
              <a:rPr lang="en-US" sz="1900" b="1" dirty="0" err="1" smtClean="0">
                <a:solidFill>
                  <a:srgbClr val="FF0000"/>
                </a:solidFill>
              </a:rPr>
              <a:t>Phialopore</a:t>
            </a:r>
            <a:r>
              <a:rPr lang="en-US" sz="1900" b="1" dirty="0" smtClean="0"/>
              <a:t>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The division of these cells continues until a specific number of cells in the colony is attained.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These cells move towards </a:t>
            </a:r>
            <a:r>
              <a:rPr lang="en-US" sz="1900" b="1" dirty="0" err="1" smtClean="0"/>
              <a:t>phialopore</a:t>
            </a:r>
            <a:r>
              <a:rPr lang="en-US" sz="1900" b="1" dirty="0" smtClean="0"/>
              <a:t> for inversion of the cells.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The both ends of the cells finally meet together.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After inversion, flagella is formed in each cells.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/>
              <a:t> </a:t>
            </a:r>
            <a:r>
              <a:rPr lang="en-US" sz="1900" b="1" dirty="0" smtClean="0"/>
              <a:t>Mucilaginous layer is formed around them to </a:t>
            </a:r>
            <a:r>
              <a:rPr lang="en-US" sz="1900" b="1" dirty="0" smtClean="0">
                <a:solidFill>
                  <a:srgbClr val="FF0000"/>
                </a:solidFill>
              </a:rPr>
              <a:t>form daughter colony</a:t>
            </a:r>
            <a:r>
              <a:rPr lang="en-US" sz="1900" b="1" dirty="0" smtClean="0"/>
              <a:t>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Several daughter colony is formed inside parent coenobium.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Finally the young colonies escape either by the disintegration of the parent colony or through a pore at the position of the original </a:t>
            </a:r>
            <a:r>
              <a:rPr lang="en-US" sz="1900" b="1" dirty="0" err="1" smtClean="0"/>
              <a:t>gonidium</a:t>
            </a:r>
            <a:r>
              <a:rPr lang="en-US" sz="1900" b="1" dirty="0" smtClean="0"/>
              <a:t>.</a:t>
            </a:r>
          </a:p>
          <a:p>
            <a:pPr marL="216000" indent="-216000" algn="just">
              <a:buFont typeface="Wingdings" pitchFamily="2" charset="2"/>
              <a:buChar char="ü"/>
            </a:pPr>
            <a:r>
              <a:rPr lang="en-US" sz="1900" b="1" dirty="0" smtClean="0"/>
              <a:t>Increase in size of the colony later is  partly due to the cell enlargement and mainly to the swelling of mucilaginous layer.</a:t>
            </a:r>
          </a:p>
        </p:txBody>
      </p:sp>
    </p:spTree>
    <p:extLst>
      <p:ext uri="{BB962C8B-B14F-4D97-AF65-F5344CB8AC3E}">
        <p14:creationId xmlns:p14="http://schemas.microsoft.com/office/powerpoint/2010/main" val="4486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1377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Trilok Kumar</dc:creator>
  <cp:lastModifiedBy>SB</cp:lastModifiedBy>
  <cp:revision>51</cp:revision>
  <dcterms:created xsi:type="dcterms:W3CDTF">2006-08-16T00:00:00Z</dcterms:created>
  <dcterms:modified xsi:type="dcterms:W3CDTF">2026-02-24T07:45:58Z</dcterms:modified>
</cp:coreProperties>
</file>